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27"/>
  </p:notesMasterIdLst>
  <p:handoutMasterIdLst>
    <p:handoutMasterId r:id="rId28"/>
  </p:handoutMasterIdLst>
  <p:sldIdLst>
    <p:sldId id="295" r:id="rId5"/>
    <p:sldId id="296" r:id="rId6"/>
    <p:sldId id="304" r:id="rId7"/>
    <p:sldId id="305" r:id="rId8"/>
    <p:sldId id="282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285" r:id="rId17"/>
    <p:sldId id="297" r:id="rId18"/>
    <p:sldId id="313" r:id="rId19"/>
    <p:sldId id="315" r:id="rId20"/>
    <p:sldId id="286" r:id="rId21"/>
    <p:sldId id="260" r:id="rId22"/>
    <p:sldId id="316" r:id="rId23"/>
    <p:sldId id="318" r:id="rId24"/>
    <p:sldId id="314" r:id="rId25"/>
    <p:sldId id="26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1293" autoAdjust="0"/>
  </p:normalViewPr>
  <p:slideViewPr>
    <p:cSldViewPr snapToGrid="0">
      <p:cViewPr varScale="1">
        <p:scale>
          <a:sx n="101" d="100"/>
          <a:sy n="101" d="100"/>
        </p:scale>
        <p:origin x="990" y="102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12/15/2024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12/15/2024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4B34D4-6C41-7AEB-6A9A-644ED26FC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86CDBE-B7BE-C391-6C50-09D0806934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20473A-0049-B2FB-0C86-1BCEF8AD74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4A961-D53D-281E-023E-A988757FDF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6495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0C555F-629B-E0B9-678F-27DCABEB2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D0C230-5497-F419-7BD1-23AF23EBA0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B2EE5A-3966-2A59-B771-5CB5867035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96DCB6-092C-1FD7-EF87-B80018B5A8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2456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11467-B409-1453-22EA-A637A7FD8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BB1957-2D29-CA63-2A9E-2172A4A5C0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149323-78BB-10AE-EBB2-576F172763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57F313-E9DB-DF4A-A394-B67B183948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9522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540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F86F45-3993-E2D7-E0BA-FCA186713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E8FF55-A781-E694-E166-0876BB4290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13162A-2861-D5DD-07BD-04608DB180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BC426-F0B2-767A-C587-56419356A9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2171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0B0C7-784A-E586-5E83-2FAC111110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7825EC-57BB-A669-8EE8-58F5D065ED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AE932C-6919-F966-ECA0-790AD6E9C3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7F758-9AAD-3021-7BFE-EC36A0A207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383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1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3934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9EA9A-1A47-ED36-082C-A8354FC33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AA5A8C-905C-E74D-C760-BEE6187E58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8B27C6-5BC6-21A2-48F8-BB3F710CDB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8AE2AE-CC5E-6646-EE32-10A574BF1D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388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18C485-C349-31BB-400A-495DF6774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6B1B2B-EF05-194C-EFAB-178A4B33D2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2D0B29-E9E7-193B-6E94-DDDC6F59B6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ED03F-D48D-6BDA-A2A0-D095382A29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1726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26CD3-60E3-E7FD-4CC5-83F7DDBFD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8B30DE-2124-D04F-ECEE-FEF15E193C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675BE1-F4B0-6F35-1455-2A6ABB4A7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AFE9FD-0EF6-CE1E-E206-107D4AEE5E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2270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D2D14B-2D0C-FD15-C12C-BCFC2B1E7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CB3C35-F8D8-4230-B258-EA057B1547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27D90D-180E-98FC-E82E-DD5B3B8683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42EEB1-9BBB-1AF1-5298-7D94243FDB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323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0BE286-DEA9-A8F1-8E8B-803F7893B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0356AF-AF2E-4004-CF24-CBF6CB7A1B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0E92E2-DA65-FF48-80E0-C81902F556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C9E07D-C7D0-D09A-C2AC-0001BC857C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0534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9E2BC1-0D35-5E06-BBFD-143277D89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F3F45B-C8BF-C246-1D16-55C02429AC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AF254F-4B34-D128-3280-9EE19ECB5A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44F21-4FA6-2A53-5460-0C6323C71A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446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912ED-5E1B-ECBF-7203-AC7988467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CBD9A0-73E1-A21A-D33C-FC83F04B41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4FAD46-3A2B-F4A0-0989-07213BC07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64EBA5-97CE-13A2-240B-C690309745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054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DECF4-8FF6-DF11-8D56-84F630601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28AFD8-0CFD-7E2E-0B36-CD7AB157A5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BC81E4-9240-599D-319E-A94DE5BAE5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9851B9-948A-6355-1FF4-849945790F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15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0A210-0E85-9C42-41DA-2C3720825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2CEA9B-F54F-DBFA-3737-7CA1AEED28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8FFC24-3912-D83D-2AB0-7B8C8F2D4A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FBB3A3-4180-3B46-465E-30FDC5B601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113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43681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BCCDB-B58C-45B3-9E63-49F7B0819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white">
          <a:xfrm>
            <a:off x="0" y="4334005"/>
            <a:ext cx="12192000" cy="252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44128-E256-C1DC-AC6D-2BF10AC41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5212" y="4609578"/>
            <a:ext cx="10058400" cy="1295922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212" y="5943600"/>
            <a:ext cx="10058400" cy="914400"/>
          </a:xfrm>
        </p:spPr>
        <p:txBody>
          <a:bodyPr lIns="9144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1500" dirty="0">
                <a:solidFill>
                  <a:schemeClr val="bg1"/>
                </a:solidFill>
              </a:rPr>
              <a:t>Click to add 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8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822960" anchor="b" anchorCtr="0">
            <a:noAutofit/>
          </a:bodyPr>
          <a:lstStyle>
            <a:lvl1pPr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5389" y="4735798"/>
            <a:ext cx="6692313" cy="84584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76752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1" y="2183367"/>
            <a:ext cx="4998720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EAF6B01-7E55-3A14-DE85-588680B0910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03438" y="2183367"/>
            <a:ext cx="4672294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13635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9674" y="286603"/>
            <a:ext cx="9946006" cy="1450757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able Placeholder 5">
            <a:extLst>
              <a:ext uri="{FF2B5EF4-FFF2-40B4-BE49-F238E27FC236}">
                <a16:creationId xmlns:a16="http://schemas.microsoft.com/office/drawing/2014/main" id="{7AA6B9BC-99C6-B9CE-63BB-C79284371A4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1209357" y="2313432"/>
            <a:ext cx="9946006" cy="367083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91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782" r:id="rId18"/>
    <p:sldLayoutId id="2147483787" r:id="rId19"/>
    <p:sldLayoutId id="2147483788" r:id="rId2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nstituteprojectmanagement.com/blog/what-are-stakeholders-understanding-their-importance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Scrum-Agile Approach</a:t>
            </a:r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3AA54-D7AE-AD12-5BF9-16065E40CD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6930-2F21-2165-F621-50C7DCC7E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4 -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DC608-4C92-C325-30CD-D6EB5E490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After testing the digital product at the end of every sprint, the final testing phase is conducted to ensure the software operates flawlessly (Relevant Software)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The Agile life cycle incorporates various types of testing, including:</a:t>
            </a:r>
          </a:p>
          <a:p>
            <a:pPr marL="566928" lvl="3" indent="0">
              <a:buNone/>
            </a:pPr>
            <a:r>
              <a:rPr lang="en-US" i="1" dirty="0">
                <a:solidFill>
                  <a:srgbClr val="000000"/>
                </a:solidFill>
                <a:effectLst/>
                <a:latin typeface="Gotham Pro"/>
              </a:rPr>
              <a:t>Unit Testing</a:t>
            </a:r>
            <a:r>
              <a:rPr lang="en-US" i="1" dirty="0">
                <a:solidFill>
                  <a:srgbClr val="000000"/>
                </a:solidFill>
                <a:latin typeface="Gotham Pro"/>
              </a:rPr>
              <a:t>			</a:t>
            </a:r>
            <a:r>
              <a:rPr lang="en-US" i="1" dirty="0">
                <a:solidFill>
                  <a:srgbClr val="000000"/>
                </a:solidFill>
                <a:effectLst/>
                <a:latin typeface="Gotham Pro"/>
              </a:rPr>
              <a:t>Integration Testing</a:t>
            </a:r>
            <a:endParaRPr lang="en-US" i="1" dirty="0">
              <a:solidFill>
                <a:srgbClr val="000000"/>
              </a:solidFill>
              <a:latin typeface="Gotham Pro"/>
            </a:endParaRPr>
          </a:p>
          <a:p>
            <a:pPr marL="566928" lvl="3" indent="0">
              <a:buNone/>
            </a:pPr>
            <a:r>
              <a:rPr lang="en-US" i="1" dirty="0">
                <a:solidFill>
                  <a:srgbClr val="000000"/>
                </a:solidFill>
                <a:effectLst/>
                <a:latin typeface="Gotham Pro"/>
              </a:rPr>
              <a:t>Acceptance Testing		System Testing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962564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DC9F1-54C2-BC93-F02B-1015A4976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9C0FD-62B5-9778-32D5-3D45DF929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5 - Release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8AAE9-326F-4152-87C4-09E20015A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Deliver a dependable and efficient product that meets customers’ requirements (Relevant Software)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Once all the final testing and verification are completed, the product is prepared for launch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When the dedicated team ends all the activities, they pass to the final phase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725082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030E9-033E-7E44-29C6-349626652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DDEE1-ADE6-CC4E-7E20-3E55EA5E2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6 -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BE986-48B4-1A39-5563-0181073FF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Once an Agile software development project reaches this stage, the focus shifts from striving for a triumphant launch to sustaining long-term triumph (Relevant Software)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The product has been released successfully, and customers frequently provide feedback, request new features, or interact with recent updates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The development and operations teams and stakeholders are now tasked with providing continuous support for the application to ensure it operates effortlessly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638794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i="0" dirty="0">
                <a:solidFill>
                  <a:srgbClr val="565A5C"/>
                </a:solidFill>
                <a:effectLst/>
                <a:latin typeface="Lato" panose="020F0502020204030203" pitchFamily="34" charset="0"/>
              </a:rPr>
              <a:t>Describing Waterfall Model</a:t>
            </a:r>
            <a:endParaRPr lang="en-US" dirty="0"/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1435895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593D257-C580-15A1-1FB4-04F6D2894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76" y="309127"/>
            <a:ext cx="10968824" cy="607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552D6-9E0D-2ACA-FC0B-7FB170508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947B2-ED9C-C85C-1CA2-85031A940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Waterfall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98FEC-8C89-C0F8-270B-E5023378D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92647"/>
                </a:solidFill>
                <a:effectLst/>
                <a:latin typeface="Runda-Normal"/>
              </a:rPr>
              <a:t>The first phase of the Waterfall model is to gather all the requirements for the project, which are usually outlined by the client (Klein)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92647"/>
                </a:solidFill>
                <a:effectLst/>
                <a:latin typeface="Runda-Normal"/>
              </a:rPr>
              <a:t>The team will conduct interviews, research and review existing documentation to determine what needs to be done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92647"/>
                </a:solidFill>
                <a:effectLst/>
                <a:latin typeface="Runda-Normal"/>
              </a:rPr>
              <a:t>To understand what a business organization needs, you must first listen to its </a:t>
            </a:r>
            <a:r>
              <a:rPr lang="en-US" b="0" i="0" u="sng" dirty="0">
                <a:solidFill>
                  <a:srgbClr val="192647"/>
                </a:solidFill>
                <a:effectLst/>
                <a:latin typeface="Runda-Normal"/>
                <a:hlinkClick r:id="rId3"/>
              </a:rPr>
              <a:t>stakeholders</a:t>
            </a:r>
            <a:r>
              <a:rPr lang="en-US" b="0" i="0" dirty="0">
                <a:solidFill>
                  <a:srgbClr val="192647"/>
                </a:solidFill>
                <a:effectLst/>
                <a:latin typeface="Runda-Normal"/>
              </a:rPr>
              <a:t> and collect as much information as possible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681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379A5-1126-0ABF-7A1B-C297EE5A2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837E8-7FF9-FBFE-CCF8-117D627F2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Should you use Waterfall?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D0716-7C59-0038-B628-1C4938D19C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637"/>
                </a:solidFill>
                <a:effectLst/>
                <a:latin typeface="Poppins" panose="020B0502040204020203" pitchFamily="2" charset="0"/>
              </a:rPr>
              <a:t>Clear objectives and deliverables, providing a structured path from start to finish (Klein)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637"/>
                </a:solidFill>
                <a:effectLst/>
                <a:latin typeface="Poppins" panose="020B0502040204020203" pitchFamily="2" charset="0"/>
              </a:rPr>
              <a:t>Fixed requirements (including deadlines) and minimal anticipated changes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637"/>
                </a:solidFill>
                <a:effectLst/>
                <a:latin typeface="Poppins" panose="020B0502040204020203" pitchFamily="2" charset="0"/>
              </a:rPr>
              <a:t>Industry regulations that require strict adherence and extensive documentation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637"/>
                </a:solidFill>
                <a:effectLst/>
                <a:latin typeface="Poppins" panose="020B0502040204020203" pitchFamily="2" charset="0"/>
              </a:rPr>
              <a:t>Tasks that must occur in a specific order, and where one task must be completed before starting another</a:t>
            </a:r>
          </a:p>
        </p:txBody>
      </p:sp>
    </p:spTree>
    <p:extLst>
      <p:ext uri="{BB962C8B-B14F-4D97-AF65-F5344CB8AC3E}">
        <p14:creationId xmlns:p14="http://schemas.microsoft.com/office/powerpoint/2010/main" val="2319799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274320" rIns="822960" bIns="914400" anchor="b" anchorCtr="0"/>
          <a:lstStyle/>
          <a:p>
            <a:r>
              <a:rPr lang="en-US" dirty="0"/>
              <a:t>Waterfall or Agile Approach?</a:t>
            </a:r>
          </a:p>
        </p:txBody>
      </p:sp>
    </p:spTree>
    <p:extLst>
      <p:ext uri="{BB962C8B-B14F-4D97-AF65-F5344CB8AC3E}">
        <p14:creationId xmlns:p14="http://schemas.microsoft.com/office/powerpoint/2010/main" val="3042288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9A3257A-C210-7366-D027-908385B40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0"/>
            <a:ext cx="11287125" cy="677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4820E33-66F2-79BF-2E09-23C57C316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674" y="5705475"/>
            <a:ext cx="5774055" cy="632460"/>
          </a:xfrm>
        </p:spPr>
        <p:txBody>
          <a:bodyPr>
            <a:noAutofit/>
          </a:bodyPr>
          <a:lstStyle/>
          <a:p>
            <a:r>
              <a:rPr lang="en-US" sz="1600" dirty="0"/>
              <a:t>Institute of 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2193031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1272F-64E7-4618-2120-03193BA81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E26CE-7FED-E528-DFDD-1D96C4B3B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Pros                   and          Cons 						of Waterfall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E6A5B-18AB-779E-3FCA-E8C6D71B2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Works best when there are defined 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Best for stable environment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team is distributed, and control can be managed through deliverables, milestones and dependencies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Plans are repeatable for similar projects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4CE631-3A12-9448-802D-0A4D65B47A1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Requires investment to define scope and schedule before work begins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Scope changes can be slow and the adverse impact increases over the life cycle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Risk of nothing to show for the money until the 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Change adds effort and risk, so change control must be in place to avoid scope creep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4DB52E6-BC11-4ADE-B4DE-B8E969712142}"/>
              </a:ext>
            </a:extLst>
          </p:cNvPr>
          <p:cNvSpPr txBox="1">
            <a:spLocks/>
          </p:cNvSpPr>
          <p:nvPr/>
        </p:nvSpPr>
        <p:spPr>
          <a:xfrm>
            <a:off x="10047172" y="5784784"/>
            <a:ext cx="2908433" cy="4000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Institute 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3628154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Agile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Product Owner – Responsible for maximizing the value of the product and work of the Development Team (Cobb)</a:t>
            </a:r>
          </a:p>
          <a:p>
            <a:pPr lvl="4"/>
            <a:r>
              <a:rPr lang="en-US" dirty="0"/>
              <a:t>Cleary express the Product Backlog and order it</a:t>
            </a:r>
          </a:p>
          <a:p>
            <a:pPr lvl="4"/>
            <a:r>
              <a:rPr lang="en-US" dirty="0"/>
              <a:t>Ensure the Backlog is transparent, clear and shows what the team will work on</a:t>
            </a:r>
          </a:p>
          <a:p>
            <a:pPr lvl="4"/>
            <a:r>
              <a:rPr lang="en-US" dirty="0"/>
              <a:t>Ensure the Development Team understands items in the Product Backlog to the level needed</a:t>
            </a:r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48983-89FE-D46C-C302-773C6F94A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2385-8347-9A68-C573-B22AC9CE6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Pros                   and          Cons 						of Scrum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1541E-C814-9801-0A30-474BC5964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Works well when the detailed requirements are unknown or subject to change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Give flexibility to adjust course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Needs regular stakeholder feedback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team is multi-functional and enables to work in a collaborative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Early return on investment by regular delivery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32ED00-BF41-7B59-909C-349F2567431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 advantage for projects where the scope and detail and well understand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Uncertainty around scope and schedules can make stakeholders nervous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Less effective if the ‘team’ is distributed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Demands management and prioritization of the backlog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09E9A4-06DB-7D32-A184-DDBBE09549A3}"/>
              </a:ext>
            </a:extLst>
          </p:cNvPr>
          <p:cNvSpPr txBox="1">
            <a:spLocks/>
          </p:cNvSpPr>
          <p:nvPr/>
        </p:nvSpPr>
        <p:spPr>
          <a:xfrm>
            <a:off x="10047172" y="5784784"/>
            <a:ext cx="2908433" cy="4000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Institute 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12645293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24414-677E-CBB3-C4CB-5414A4A6A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FFBD6-40AD-ED83-92B3-88D003567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7918E916-89F8-4F9C-2E0A-B0BC9426FAED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b="0" i="0" dirty="0">
                <a:solidFill>
                  <a:srgbClr val="262626"/>
                </a:solidFill>
                <a:effectLst/>
                <a:latin typeface="Helvetica" panose="020B0604020202020204" pitchFamily="34" charset="0"/>
              </a:rPr>
              <a:t>Charles G. Cobb. (2015). </a:t>
            </a:r>
            <a:r>
              <a:rPr lang="en-US" b="0" i="1" dirty="0">
                <a:solidFill>
                  <a:srgbClr val="262626"/>
                </a:solidFill>
                <a:effectLst/>
                <a:latin typeface="Helvetica" panose="020B0604020202020204" pitchFamily="34" charset="0"/>
              </a:rPr>
              <a:t>The Project Manager’s Guide to Mastering Agile : Principles and Practices for an Adaptive Approach</a:t>
            </a:r>
            <a:r>
              <a:rPr lang="en-US" b="0" i="0" dirty="0">
                <a:solidFill>
                  <a:srgbClr val="262626"/>
                </a:solidFill>
                <a:effectLst/>
                <a:latin typeface="Helvetica" panose="020B0604020202020204" pitchFamily="34" charset="0"/>
              </a:rPr>
              <a:t>. Wiley.</a:t>
            </a:r>
          </a:p>
          <a:p>
            <a:r>
              <a:rPr lang="en-US" i="1" dirty="0">
                <a:effectLst/>
              </a:rPr>
              <a:t>Navigating the agile software development life cycle: Phases, tools, roadmap</a:t>
            </a:r>
            <a:r>
              <a:rPr lang="en-US" dirty="0">
                <a:effectLst/>
              </a:rPr>
              <a:t>. Relevant Software. (2024, October 3). https://relevant.software/blog/agile-software-development-lifecycle-phases-explained/ </a:t>
            </a:r>
          </a:p>
          <a:p>
            <a:r>
              <a:rPr lang="en-US" dirty="0">
                <a:effectLst/>
              </a:rPr>
              <a:t>Klein, M. (2024, September 27). </a:t>
            </a:r>
            <a:r>
              <a:rPr lang="en-US" i="1" dirty="0">
                <a:effectLst/>
              </a:rPr>
              <a:t>Waterfall model methodology: Everything you need to know</a:t>
            </a:r>
            <a:r>
              <a:rPr lang="en-US" dirty="0">
                <a:effectLst/>
              </a:rPr>
              <a:t>. project. https://project-management.com/waterfall-model/ </a:t>
            </a:r>
          </a:p>
          <a:p>
            <a:r>
              <a:rPr lang="en-US" dirty="0">
                <a:effectLst/>
              </a:rPr>
              <a:t>Singh, R. (2024, October 9). </a:t>
            </a:r>
            <a:r>
              <a:rPr lang="en-US" i="1" dirty="0">
                <a:effectLst/>
              </a:rPr>
              <a:t>What is waterfall methodology: Everything you need to know: IPM</a:t>
            </a:r>
            <a:r>
              <a:rPr lang="en-US" dirty="0">
                <a:effectLst/>
              </a:rPr>
              <a:t>. Institute of Project Management. https://instituteprojectmanagement.com/blog/waterfall-methodology/ </a:t>
            </a:r>
          </a:p>
          <a:p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2442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0" bIns="45720" rtlCol="0" anchor="t">
            <a:normAutofit/>
          </a:bodyPr>
          <a:lstStyle/>
          <a:p>
            <a:r>
              <a:rPr lang="en-US" dirty="0"/>
              <a:t>Mitchell Gossman</a:t>
            </a:r>
          </a:p>
          <a:p>
            <a:r>
              <a:rPr lang="en-US" dirty="0"/>
              <a:t>Southern New Hampshire University</a:t>
            </a:r>
          </a:p>
          <a:p>
            <a:r>
              <a:rPr lang="en-US" dirty="0"/>
              <a:t>CS 250: SDLC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962B2-9CCC-9BBB-C7BC-EC8CC83B0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95D4E-0454-F8A1-1D54-A36585641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Agile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E6F2C-859E-54C3-12C2-D6A8BEB98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Scrum Master – Responsible for ensuring Scrum is understood and enacted, also support the Development Team (Cobb)</a:t>
            </a:r>
          </a:p>
          <a:p>
            <a:pPr lvl="4"/>
            <a:r>
              <a:rPr lang="en-US" dirty="0"/>
              <a:t>Ensure the Product Owner knows how to arrange the Product Backlog</a:t>
            </a:r>
          </a:p>
          <a:p>
            <a:pPr lvl="4"/>
            <a:r>
              <a:rPr lang="en-US" dirty="0"/>
              <a:t>Serve the Development team with coaching, helping, removing impediments and facilitating Scrum Events</a:t>
            </a:r>
          </a:p>
          <a:p>
            <a:pPr lvl="4"/>
            <a:r>
              <a:rPr lang="en-US" dirty="0"/>
              <a:t>Finding techniques for effect Product Backlog</a:t>
            </a:r>
          </a:p>
        </p:txBody>
      </p:sp>
    </p:spTree>
    <p:extLst>
      <p:ext uri="{BB962C8B-B14F-4D97-AF65-F5344CB8AC3E}">
        <p14:creationId xmlns:p14="http://schemas.microsoft.com/office/powerpoint/2010/main" val="2373874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1AACDC-D1D1-E8B8-99B5-BCDBA1FD6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26CC5-3D0E-6B7E-26BC-B2283899A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Agile 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73842-3202-6BEA-8226-742F020D0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Developer – Professionals who work and deliver on Sprints (Cobb)</a:t>
            </a:r>
          </a:p>
          <a:p>
            <a:pPr lvl="4"/>
            <a:r>
              <a:rPr lang="en-US" dirty="0"/>
              <a:t>Cross-functional and Self-Organizing with all the skill as a team to create project</a:t>
            </a:r>
          </a:p>
          <a:p>
            <a:pPr lvl="4"/>
            <a:r>
              <a:rPr lang="en-US" dirty="0"/>
              <a:t>Scrum recognizes no sub-teams regardless of specialized skills</a:t>
            </a:r>
          </a:p>
          <a:p>
            <a:pPr lvl="4"/>
            <a:r>
              <a:rPr lang="en-US" dirty="0"/>
              <a:t>Work on the Product Backlog with no one telling the Team how to turn the Product Backlog into releasable functionality</a:t>
            </a:r>
          </a:p>
        </p:txBody>
      </p:sp>
    </p:spTree>
    <p:extLst>
      <p:ext uri="{BB962C8B-B14F-4D97-AF65-F5344CB8AC3E}">
        <p14:creationId xmlns:p14="http://schemas.microsoft.com/office/powerpoint/2010/main" val="877996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bIns="548640" anchor="b" anchorCtr="0"/>
          <a:lstStyle/>
          <a:p>
            <a:r>
              <a:rPr lang="en-US" dirty="0"/>
              <a:t>Agile Phases</a:t>
            </a:r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8B4E88-F0FE-F0BA-A03F-5922340E7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5D4C94D-C2C8-AC07-6E08-5D406657B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283" y="0"/>
            <a:ext cx="10242592" cy="640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532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F2148-002B-7D8C-0D94-9D91F458F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2928-A8C1-3B19-20CE-DFA181505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1 -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D03501-83E7-7E17-F40E-E1ECCCD89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Gotham Pro"/>
              </a:rPr>
              <a:t>S</a:t>
            </a:r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takeholders and product owners join forces to outline the project’s scope and priorities (Relevant Software)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They scrutinize costs, projected completion time, desired features, and requirements to determine the project’s feasibility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130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73BF98-629B-AB5E-F3D0-8335768D1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9E690-4006-84B6-C55E-8EB4980C8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2 - Inception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0AACD-697F-E73E-02A4-66397A0B0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  <a:latin typeface="Gotham Pro"/>
              </a:rPr>
              <a:t>T</a:t>
            </a:r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he founder selects the appropriate team members, assigns roles, and provides the necessary tools to begin development (Relevant Software)</a:t>
            </a:r>
          </a:p>
          <a:p>
            <a:r>
              <a:rPr lang="en-US" dirty="0">
                <a:solidFill>
                  <a:srgbClr val="000000"/>
                </a:solidFill>
                <a:latin typeface="Gotham Pro"/>
              </a:rPr>
              <a:t>E</a:t>
            </a:r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stablish a plan and define the core set of methods and templates for future development activities. This includes:</a:t>
            </a:r>
          </a:p>
          <a:p>
            <a:pPr lvl="3"/>
            <a:r>
              <a:rPr lang="en-US" i="0" dirty="0">
                <a:solidFill>
                  <a:srgbClr val="000000"/>
                </a:solidFill>
                <a:effectLst/>
                <a:latin typeface="Gotham Pro"/>
              </a:rPr>
              <a:t>UI/UX design</a:t>
            </a:r>
            <a:endParaRPr lang="en-US" dirty="0">
              <a:solidFill>
                <a:srgbClr val="000000"/>
              </a:solidFill>
              <a:latin typeface="Gotham Pro"/>
            </a:endParaRPr>
          </a:p>
          <a:p>
            <a:pPr lvl="3"/>
            <a:r>
              <a:rPr lang="en-US" i="0" dirty="0">
                <a:solidFill>
                  <a:srgbClr val="000000"/>
                </a:solidFill>
                <a:effectLst/>
                <a:latin typeface="Gotham Pro"/>
              </a:rPr>
              <a:t>Product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127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73CA5-B3A6-2D8E-2639-2FC94E979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0A30B-4846-49CA-28BE-9BDF498B5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3 -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77C7D-563B-7B04-C509-777D5DFDD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Close cooperation between developers and UI/UX designers to ensure that all business needs and feedback are incorporated (Relevant Software)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The iteration (or development) stage is fundamental to the agile approach, allowing the team to build a product with minimal features, with additional functionality added later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Gotham Pro"/>
              </a:rPr>
              <a:t>Once the development stage is complete, it’s time to conduct quality assurance activities, create technical documentation, and end the iteration.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2909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{13A8043A-B030-45D5-A0AF-0FC9360808AB}tf22581678_win32</Template>
  <TotalTime>498</TotalTime>
  <Words>1026</Words>
  <Application>Microsoft Office PowerPoint</Application>
  <PresentationFormat>Widescreen</PresentationFormat>
  <Paragraphs>106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Aptos</vt:lpstr>
      <vt:lpstr>Arial</vt:lpstr>
      <vt:lpstr>Calibri</vt:lpstr>
      <vt:lpstr>Calibri Light</vt:lpstr>
      <vt:lpstr>Gotham Pro</vt:lpstr>
      <vt:lpstr>Helvetica</vt:lpstr>
      <vt:lpstr>Lato</vt:lpstr>
      <vt:lpstr>Poppins</vt:lpstr>
      <vt:lpstr>Runda-Normal</vt:lpstr>
      <vt:lpstr>RetrospectVTI</vt:lpstr>
      <vt:lpstr>Scrum-Agile Approach</vt:lpstr>
      <vt:lpstr>Scrum Agile Roles</vt:lpstr>
      <vt:lpstr>Scrum Agile Roles</vt:lpstr>
      <vt:lpstr>Scrum Agile Roles</vt:lpstr>
      <vt:lpstr>Agile Phases</vt:lpstr>
      <vt:lpstr>PowerPoint Presentation</vt:lpstr>
      <vt:lpstr>Phase 1 - Concept</vt:lpstr>
      <vt:lpstr>Phase 2 - Inception</vt:lpstr>
      <vt:lpstr>Phase 3 - Iteration</vt:lpstr>
      <vt:lpstr>Phase 4 - Testing</vt:lpstr>
      <vt:lpstr>Phase 5 - Release</vt:lpstr>
      <vt:lpstr>Phase 6 - Review</vt:lpstr>
      <vt:lpstr>Describing Waterfall Model</vt:lpstr>
      <vt:lpstr>PowerPoint Presentation</vt:lpstr>
      <vt:lpstr>How Waterfall Works</vt:lpstr>
      <vt:lpstr>When Should you use Waterfall?</vt:lpstr>
      <vt:lpstr>Waterfall or Agile Approach?</vt:lpstr>
      <vt:lpstr>Institute of Project Management</vt:lpstr>
      <vt:lpstr>      Pros                   and          Cons       of Waterfall</vt:lpstr>
      <vt:lpstr>      Pros                   and          Cons       of Scrum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Mitchell Gossman</dc:creator>
  <cp:lastModifiedBy>Mitchell Gossman</cp:lastModifiedBy>
  <cp:revision>6</cp:revision>
  <dcterms:created xsi:type="dcterms:W3CDTF">2024-12-15T16:00:58Z</dcterms:created>
  <dcterms:modified xsi:type="dcterms:W3CDTF">2024-12-16T00:19:28Z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